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9" r:id="rId2"/>
    <p:sldId id="256" r:id="rId3"/>
    <p:sldId id="258" r:id="rId4"/>
    <p:sldId id="259" r:id="rId5"/>
    <p:sldId id="257" r:id="rId6"/>
    <p:sldId id="261" r:id="rId7"/>
    <p:sldId id="271" r:id="rId8"/>
    <p:sldId id="264" r:id="rId9"/>
    <p:sldId id="265" r:id="rId10"/>
    <p:sldId id="266" r:id="rId11"/>
    <p:sldId id="267" r:id="rId12"/>
    <p:sldId id="268" r:id="rId13"/>
    <p:sldId id="262" r:id="rId14"/>
    <p:sldId id="269" r:id="rId15"/>
    <p:sldId id="276" r:id="rId16"/>
    <p:sldId id="277" r:id="rId17"/>
    <p:sldId id="270" r:id="rId18"/>
    <p:sldId id="263" r:id="rId19"/>
    <p:sldId id="272" r:id="rId20"/>
    <p:sldId id="273" r:id="rId21"/>
    <p:sldId id="278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1504"/>
    <a:srgbClr val="13057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EB223F-5DDC-4178-B0BC-0E32DE078636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6722CA1-194F-4CDD-942E-7054B28C70C8}">
      <dgm:prSet phldrT="[Text]" custT="1"/>
      <dgm:spPr/>
      <dgm:t>
        <a:bodyPr/>
        <a:lstStyle/>
        <a:p>
          <a:r>
            <a:rPr lang="en-US" sz="4000" b="1" smtClean="0">
              <a:latin typeface="Century Gothic" panose="020B0502020202020204" pitchFamily="34" charset="0"/>
            </a:rPr>
            <a:t>Mechanical</a:t>
          </a:r>
          <a:endParaRPr lang="en-US" sz="3600" b="1" dirty="0">
            <a:latin typeface="Century Gothic" panose="020B0502020202020204" pitchFamily="34" charset="0"/>
          </a:endParaRPr>
        </a:p>
      </dgm:t>
    </dgm:pt>
    <dgm:pt modelId="{22DB8222-2C09-4796-BF1C-991E8993C4E9}" type="parTrans" cxnId="{EDA0F17A-7C73-49F7-9D2D-C2F97FC08281}">
      <dgm:prSet/>
      <dgm:spPr/>
      <dgm:t>
        <a:bodyPr/>
        <a:lstStyle/>
        <a:p>
          <a:endParaRPr lang="en-US"/>
        </a:p>
      </dgm:t>
    </dgm:pt>
    <dgm:pt modelId="{899D6105-B84C-4BF3-B461-B1EFC4AEBD52}" type="sibTrans" cxnId="{EDA0F17A-7C73-49F7-9D2D-C2F97FC08281}">
      <dgm:prSet/>
      <dgm:spPr/>
      <dgm:t>
        <a:bodyPr/>
        <a:lstStyle/>
        <a:p>
          <a:endParaRPr lang="en-US"/>
        </a:p>
      </dgm:t>
    </dgm:pt>
    <dgm:pt modelId="{BB0677AC-AEA3-414D-B1B9-2A5E8A1A3F4F}">
      <dgm:prSet phldrT="[Text]" custT="1"/>
      <dgm:spPr/>
      <dgm:t>
        <a:bodyPr/>
        <a:lstStyle/>
        <a:p>
          <a:r>
            <a:rPr lang="en-US" sz="4000" b="1" dirty="0" smtClean="0">
              <a:latin typeface="Century Gothic" panose="020B0502020202020204" pitchFamily="34" charset="0"/>
            </a:rPr>
            <a:t>Heat or</a:t>
          </a:r>
        </a:p>
        <a:p>
          <a:r>
            <a:rPr lang="en-US" sz="4000" b="1" dirty="0" smtClean="0">
              <a:latin typeface="Century Gothic" panose="020B0502020202020204" pitchFamily="34" charset="0"/>
            </a:rPr>
            <a:t>Thermal</a:t>
          </a:r>
          <a:endParaRPr lang="en-US" sz="2800" b="1" dirty="0">
            <a:latin typeface="Century Gothic" panose="020B0502020202020204" pitchFamily="34" charset="0"/>
          </a:endParaRPr>
        </a:p>
      </dgm:t>
    </dgm:pt>
    <dgm:pt modelId="{4C926527-F189-4EE8-8FEA-5B02E3409B0B}" type="parTrans" cxnId="{5045859F-4767-4899-8DE1-13F15E76DC9A}">
      <dgm:prSet/>
      <dgm:spPr/>
      <dgm:t>
        <a:bodyPr/>
        <a:lstStyle/>
        <a:p>
          <a:endParaRPr lang="en-US"/>
        </a:p>
      </dgm:t>
    </dgm:pt>
    <dgm:pt modelId="{22268222-77E9-4DD0-953D-675AABB16049}" type="sibTrans" cxnId="{5045859F-4767-4899-8DE1-13F15E76DC9A}">
      <dgm:prSet/>
      <dgm:spPr/>
      <dgm:t>
        <a:bodyPr/>
        <a:lstStyle/>
        <a:p>
          <a:endParaRPr lang="en-US"/>
        </a:p>
      </dgm:t>
    </dgm:pt>
    <dgm:pt modelId="{E54386D8-8D74-420B-AA63-20167D1E5B75}">
      <dgm:prSet phldrT="[Text]" custT="1"/>
      <dgm:spPr/>
      <dgm:t>
        <a:bodyPr/>
        <a:lstStyle/>
        <a:p>
          <a:r>
            <a:rPr lang="en-US" sz="4000" b="1" smtClean="0">
              <a:latin typeface="Century Gothic" panose="020B0502020202020204" pitchFamily="34" charset="0"/>
            </a:rPr>
            <a:t>Chemical</a:t>
          </a:r>
          <a:endParaRPr lang="en-US" sz="2800" b="1" dirty="0">
            <a:latin typeface="Century Gothic" panose="020B0502020202020204" pitchFamily="34" charset="0"/>
          </a:endParaRPr>
        </a:p>
      </dgm:t>
    </dgm:pt>
    <dgm:pt modelId="{F1AF0D79-F519-45FC-A38B-283397674EF8}" type="parTrans" cxnId="{DADF5994-6309-4D75-821C-EA1F82929B18}">
      <dgm:prSet/>
      <dgm:spPr/>
      <dgm:t>
        <a:bodyPr/>
        <a:lstStyle/>
        <a:p>
          <a:endParaRPr lang="en-US"/>
        </a:p>
      </dgm:t>
    </dgm:pt>
    <dgm:pt modelId="{DABF5FC8-C56C-475D-B272-9611663093F9}" type="sibTrans" cxnId="{DADF5994-6309-4D75-821C-EA1F82929B18}">
      <dgm:prSet/>
      <dgm:spPr/>
      <dgm:t>
        <a:bodyPr/>
        <a:lstStyle/>
        <a:p>
          <a:endParaRPr lang="en-US"/>
        </a:p>
      </dgm:t>
    </dgm:pt>
    <dgm:pt modelId="{DF77EBD1-BAF2-4265-96E4-171DAA53F8B2}">
      <dgm:prSet phldrT="[Text]" custT="1"/>
      <dgm:spPr/>
      <dgm:t>
        <a:bodyPr/>
        <a:lstStyle/>
        <a:p>
          <a:r>
            <a:rPr lang="en-US" sz="4400" b="1" smtClean="0">
              <a:latin typeface="Century Gothic" panose="020B0502020202020204" pitchFamily="34" charset="0"/>
            </a:rPr>
            <a:t>Electrical</a:t>
          </a:r>
          <a:endParaRPr lang="en-US" sz="2800" b="1" dirty="0">
            <a:latin typeface="Century Gothic" panose="020B0502020202020204" pitchFamily="34" charset="0"/>
          </a:endParaRPr>
        </a:p>
      </dgm:t>
    </dgm:pt>
    <dgm:pt modelId="{DADCA57F-364F-4B19-B515-E644A7568AFF}" type="parTrans" cxnId="{75620C38-E83C-403C-8B78-C41DDA35D3CE}">
      <dgm:prSet/>
      <dgm:spPr/>
      <dgm:t>
        <a:bodyPr/>
        <a:lstStyle/>
        <a:p>
          <a:endParaRPr lang="en-US"/>
        </a:p>
      </dgm:t>
    </dgm:pt>
    <dgm:pt modelId="{D8C0A89F-A913-4AF2-8267-89C4B2981340}" type="sibTrans" cxnId="{75620C38-E83C-403C-8B78-C41DDA35D3CE}">
      <dgm:prSet/>
      <dgm:spPr/>
      <dgm:t>
        <a:bodyPr/>
        <a:lstStyle/>
        <a:p>
          <a:endParaRPr lang="en-US"/>
        </a:p>
      </dgm:t>
    </dgm:pt>
    <dgm:pt modelId="{CD50914B-CEEF-46FA-BD7C-60CBB8BF94E5}">
      <dgm:prSet phldrT="[Text]" custT="1"/>
      <dgm:spPr/>
      <dgm:t>
        <a:bodyPr/>
        <a:lstStyle/>
        <a:p>
          <a:r>
            <a:rPr lang="en-US" sz="2800" b="1" smtClean="0">
              <a:latin typeface="Century Gothic" panose="020B0502020202020204" pitchFamily="34" charset="0"/>
            </a:rPr>
            <a:t>Electromagnetic</a:t>
          </a:r>
          <a:endParaRPr lang="en-US" sz="2800" b="1" dirty="0">
            <a:latin typeface="Century Gothic" panose="020B0502020202020204" pitchFamily="34" charset="0"/>
          </a:endParaRPr>
        </a:p>
      </dgm:t>
    </dgm:pt>
    <dgm:pt modelId="{C916F266-A210-48F1-931D-68A86FB5FFE7}" type="parTrans" cxnId="{C4037941-4121-44CD-9813-69FDB40D789C}">
      <dgm:prSet/>
      <dgm:spPr/>
      <dgm:t>
        <a:bodyPr/>
        <a:lstStyle/>
        <a:p>
          <a:endParaRPr lang="en-US"/>
        </a:p>
      </dgm:t>
    </dgm:pt>
    <dgm:pt modelId="{AF19780F-87A1-48C4-8656-C4BD5AA1C754}" type="sibTrans" cxnId="{C4037941-4121-44CD-9813-69FDB40D789C}">
      <dgm:prSet/>
      <dgm:spPr/>
      <dgm:t>
        <a:bodyPr/>
        <a:lstStyle/>
        <a:p>
          <a:endParaRPr lang="en-US"/>
        </a:p>
      </dgm:t>
    </dgm:pt>
    <dgm:pt modelId="{86F0E610-C422-4A66-AB60-BF3BA50946BA}">
      <dgm:prSet phldrT="[Text]" custT="1"/>
      <dgm:spPr/>
      <dgm:t>
        <a:bodyPr/>
        <a:lstStyle/>
        <a:p>
          <a:r>
            <a:rPr lang="en-US" sz="4000" b="1" smtClean="0">
              <a:latin typeface="Century Gothic" panose="020B0502020202020204" pitchFamily="34" charset="0"/>
            </a:rPr>
            <a:t>Nuclear</a:t>
          </a:r>
          <a:endParaRPr lang="en-US" sz="2400" b="1" dirty="0">
            <a:latin typeface="Century Gothic" panose="020B0502020202020204" pitchFamily="34" charset="0"/>
          </a:endParaRPr>
        </a:p>
      </dgm:t>
    </dgm:pt>
    <dgm:pt modelId="{EA9F78D9-9EF6-48D0-B7F0-4EE66F7CF032}" type="parTrans" cxnId="{E8C59D26-2762-4A33-BD6E-2526626B9E9C}">
      <dgm:prSet/>
      <dgm:spPr/>
      <dgm:t>
        <a:bodyPr/>
        <a:lstStyle/>
        <a:p>
          <a:endParaRPr lang="en-US"/>
        </a:p>
      </dgm:t>
    </dgm:pt>
    <dgm:pt modelId="{FA4A8FF3-3FE1-40FF-9817-92829C15B638}" type="sibTrans" cxnId="{E8C59D26-2762-4A33-BD6E-2526626B9E9C}">
      <dgm:prSet/>
      <dgm:spPr/>
      <dgm:t>
        <a:bodyPr/>
        <a:lstStyle/>
        <a:p>
          <a:endParaRPr lang="en-US"/>
        </a:p>
      </dgm:t>
    </dgm:pt>
    <dgm:pt modelId="{CEB7028A-1AF6-41A8-9D63-14838B8F68B2}" type="pres">
      <dgm:prSet presAssocID="{BBEB223F-5DDC-4178-B0BC-0E32DE07863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38B804-E904-4E11-82EE-C48105333D87}" type="pres">
      <dgm:prSet presAssocID="{96722CA1-194F-4CDD-942E-7054B28C70C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10166-42A5-4D56-8D4A-A7972D83DE23}" type="pres">
      <dgm:prSet presAssocID="{899D6105-B84C-4BF3-B461-B1EFC4AEBD52}" presName="sibTrans" presStyleCnt="0"/>
      <dgm:spPr/>
    </dgm:pt>
    <dgm:pt modelId="{94F2C784-230A-4761-AC4A-FC3F98712642}" type="pres">
      <dgm:prSet presAssocID="{BB0677AC-AEA3-414D-B1B9-2A5E8A1A3F4F}" presName="node" presStyleLbl="node1" presStyleIdx="1" presStyleCnt="6" custLinFactNeighborX="-27" custLinFactNeighborY="1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8FD9DC-3A90-4152-9FE1-CCE49A606925}" type="pres">
      <dgm:prSet presAssocID="{22268222-77E9-4DD0-953D-675AABB16049}" presName="sibTrans" presStyleCnt="0"/>
      <dgm:spPr/>
    </dgm:pt>
    <dgm:pt modelId="{54632450-32D3-4613-9C70-D940C227F71C}" type="pres">
      <dgm:prSet presAssocID="{E54386D8-8D74-420B-AA63-20167D1E5B7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E0A59C-A7CE-49AD-BE75-FDD5F933CC1C}" type="pres">
      <dgm:prSet presAssocID="{DABF5FC8-C56C-475D-B272-9611663093F9}" presName="sibTrans" presStyleCnt="0"/>
      <dgm:spPr/>
    </dgm:pt>
    <dgm:pt modelId="{66C8001C-06A2-468A-B1E4-89787E0B411E}" type="pres">
      <dgm:prSet presAssocID="{DF77EBD1-BAF2-4265-96E4-171DAA53F8B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644B92-F318-4345-B483-AA3EE7677939}" type="pres">
      <dgm:prSet presAssocID="{D8C0A89F-A913-4AF2-8267-89C4B2981340}" presName="sibTrans" presStyleCnt="0"/>
      <dgm:spPr/>
    </dgm:pt>
    <dgm:pt modelId="{05BFCCCE-A819-446E-8A1D-20DC12D8C0AD}" type="pres">
      <dgm:prSet presAssocID="{CD50914B-CEEF-46FA-BD7C-60CBB8BF94E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DD023C-A7E7-4DC7-B3A5-E35BF396343E}" type="pres">
      <dgm:prSet presAssocID="{AF19780F-87A1-48C4-8656-C4BD5AA1C754}" presName="sibTrans" presStyleCnt="0"/>
      <dgm:spPr/>
    </dgm:pt>
    <dgm:pt modelId="{A08168B6-492E-4A8F-A222-1F1F40586470}" type="pres">
      <dgm:prSet presAssocID="{86F0E610-C422-4A66-AB60-BF3BA50946B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57AE9D-0361-4D55-8F08-9F617456CA1D}" type="presOf" srcId="{86F0E610-C422-4A66-AB60-BF3BA50946BA}" destId="{A08168B6-492E-4A8F-A222-1F1F40586470}" srcOrd="0" destOrd="0" presId="urn:microsoft.com/office/officeart/2005/8/layout/default"/>
    <dgm:cxn modelId="{EDA0F17A-7C73-49F7-9D2D-C2F97FC08281}" srcId="{BBEB223F-5DDC-4178-B0BC-0E32DE078636}" destId="{96722CA1-194F-4CDD-942E-7054B28C70C8}" srcOrd="0" destOrd="0" parTransId="{22DB8222-2C09-4796-BF1C-991E8993C4E9}" sibTransId="{899D6105-B84C-4BF3-B461-B1EFC4AEBD52}"/>
    <dgm:cxn modelId="{E8C59D26-2762-4A33-BD6E-2526626B9E9C}" srcId="{BBEB223F-5DDC-4178-B0BC-0E32DE078636}" destId="{86F0E610-C422-4A66-AB60-BF3BA50946BA}" srcOrd="5" destOrd="0" parTransId="{EA9F78D9-9EF6-48D0-B7F0-4EE66F7CF032}" sibTransId="{FA4A8FF3-3FE1-40FF-9817-92829C15B638}"/>
    <dgm:cxn modelId="{C4037941-4121-44CD-9813-69FDB40D789C}" srcId="{BBEB223F-5DDC-4178-B0BC-0E32DE078636}" destId="{CD50914B-CEEF-46FA-BD7C-60CBB8BF94E5}" srcOrd="4" destOrd="0" parTransId="{C916F266-A210-48F1-931D-68A86FB5FFE7}" sibTransId="{AF19780F-87A1-48C4-8656-C4BD5AA1C754}"/>
    <dgm:cxn modelId="{1B4C6104-5F38-45D4-9920-3E40251505F5}" type="presOf" srcId="{BBEB223F-5DDC-4178-B0BC-0E32DE078636}" destId="{CEB7028A-1AF6-41A8-9D63-14838B8F68B2}" srcOrd="0" destOrd="0" presId="urn:microsoft.com/office/officeart/2005/8/layout/default"/>
    <dgm:cxn modelId="{A3FCE6B5-5000-4DBB-A717-BB1AC262C354}" type="presOf" srcId="{DF77EBD1-BAF2-4265-96E4-171DAA53F8B2}" destId="{66C8001C-06A2-468A-B1E4-89787E0B411E}" srcOrd="0" destOrd="0" presId="urn:microsoft.com/office/officeart/2005/8/layout/default"/>
    <dgm:cxn modelId="{75620C38-E83C-403C-8B78-C41DDA35D3CE}" srcId="{BBEB223F-5DDC-4178-B0BC-0E32DE078636}" destId="{DF77EBD1-BAF2-4265-96E4-171DAA53F8B2}" srcOrd="3" destOrd="0" parTransId="{DADCA57F-364F-4B19-B515-E644A7568AFF}" sibTransId="{D8C0A89F-A913-4AF2-8267-89C4B2981340}"/>
    <dgm:cxn modelId="{5045859F-4767-4899-8DE1-13F15E76DC9A}" srcId="{BBEB223F-5DDC-4178-B0BC-0E32DE078636}" destId="{BB0677AC-AEA3-414D-B1B9-2A5E8A1A3F4F}" srcOrd="1" destOrd="0" parTransId="{4C926527-F189-4EE8-8FEA-5B02E3409B0B}" sibTransId="{22268222-77E9-4DD0-953D-675AABB16049}"/>
    <dgm:cxn modelId="{2B83818E-F2C4-4DD1-90CD-D2565E10FDA1}" type="presOf" srcId="{CD50914B-CEEF-46FA-BD7C-60CBB8BF94E5}" destId="{05BFCCCE-A819-446E-8A1D-20DC12D8C0AD}" srcOrd="0" destOrd="0" presId="urn:microsoft.com/office/officeart/2005/8/layout/default"/>
    <dgm:cxn modelId="{06B3CAC9-FECA-450E-A9DD-038E6D7A0185}" type="presOf" srcId="{96722CA1-194F-4CDD-942E-7054B28C70C8}" destId="{2C38B804-E904-4E11-82EE-C48105333D87}" srcOrd="0" destOrd="0" presId="urn:microsoft.com/office/officeart/2005/8/layout/default"/>
    <dgm:cxn modelId="{64387ED4-C877-47C4-8C95-6CAC70A855B5}" type="presOf" srcId="{E54386D8-8D74-420B-AA63-20167D1E5B75}" destId="{54632450-32D3-4613-9C70-D940C227F71C}" srcOrd="0" destOrd="0" presId="urn:microsoft.com/office/officeart/2005/8/layout/default"/>
    <dgm:cxn modelId="{6BEC6E87-936D-4719-B9AB-4F3FFC0EE6B9}" type="presOf" srcId="{BB0677AC-AEA3-414D-B1B9-2A5E8A1A3F4F}" destId="{94F2C784-230A-4761-AC4A-FC3F98712642}" srcOrd="0" destOrd="0" presId="urn:microsoft.com/office/officeart/2005/8/layout/default"/>
    <dgm:cxn modelId="{DADF5994-6309-4D75-821C-EA1F82929B18}" srcId="{BBEB223F-5DDC-4178-B0BC-0E32DE078636}" destId="{E54386D8-8D74-420B-AA63-20167D1E5B75}" srcOrd="2" destOrd="0" parTransId="{F1AF0D79-F519-45FC-A38B-283397674EF8}" sibTransId="{DABF5FC8-C56C-475D-B272-9611663093F9}"/>
    <dgm:cxn modelId="{87601D08-7682-448B-B0EA-4DF1AFED23B9}" type="presParOf" srcId="{CEB7028A-1AF6-41A8-9D63-14838B8F68B2}" destId="{2C38B804-E904-4E11-82EE-C48105333D87}" srcOrd="0" destOrd="0" presId="urn:microsoft.com/office/officeart/2005/8/layout/default"/>
    <dgm:cxn modelId="{FD327238-3102-46E4-8E78-B089E4A8E754}" type="presParOf" srcId="{CEB7028A-1AF6-41A8-9D63-14838B8F68B2}" destId="{C2F10166-42A5-4D56-8D4A-A7972D83DE23}" srcOrd="1" destOrd="0" presId="urn:microsoft.com/office/officeart/2005/8/layout/default"/>
    <dgm:cxn modelId="{64424439-B03A-4357-8736-381AF8ABA710}" type="presParOf" srcId="{CEB7028A-1AF6-41A8-9D63-14838B8F68B2}" destId="{94F2C784-230A-4761-AC4A-FC3F98712642}" srcOrd="2" destOrd="0" presId="urn:microsoft.com/office/officeart/2005/8/layout/default"/>
    <dgm:cxn modelId="{A550CC2C-2325-433A-B1B7-17A95C7CBCC8}" type="presParOf" srcId="{CEB7028A-1AF6-41A8-9D63-14838B8F68B2}" destId="{638FD9DC-3A90-4152-9FE1-CCE49A606925}" srcOrd="3" destOrd="0" presId="urn:microsoft.com/office/officeart/2005/8/layout/default"/>
    <dgm:cxn modelId="{60426464-1180-43F3-80CF-387E7C547A5C}" type="presParOf" srcId="{CEB7028A-1AF6-41A8-9D63-14838B8F68B2}" destId="{54632450-32D3-4613-9C70-D940C227F71C}" srcOrd="4" destOrd="0" presId="urn:microsoft.com/office/officeart/2005/8/layout/default"/>
    <dgm:cxn modelId="{419346EE-45B3-4781-9DF8-E7C75E7A1DED}" type="presParOf" srcId="{CEB7028A-1AF6-41A8-9D63-14838B8F68B2}" destId="{F5E0A59C-A7CE-49AD-BE75-FDD5F933CC1C}" srcOrd="5" destOrd="0" presId="urn:microsoft.com/office/officeart/2005/8/layout/default"/>
    <dgm:cxn modelId="{F1715FAE-DF90-4501-B391-F16F074E9158}" type="presParOf" srcId="{CEB7028A-1AF6-41A8-9D63-14838B8F68B2}" destId="{66C8001C-06A2-468A-B1E4-89787E0B411E}" srcOrd="6" destOrd="0" presId="urn:microsoft.com/office/officeart/2005/8/layout/default"/>
    <dgm:cxn modelId="{D89023DD-86B4-4DA6-9EC3-9627706ED842}" type="presParOf" srcId="{CEB7028A-1AF6-41A8-9D63-14838B8F68B2}" destId="{15644B92-F318-4345-B483-AA3EE7677939}" srcOrd="7" destOrd="0" presId="urn:microsoft.com/office/officeart/2005/8/layout/default"/>
    <dgm:cxn modelId="{F0B20A45-BC62-4DDD-AA92-57070F8C4356}" type="presParOf" srcId="{CEB7028A-1AF6-41A8-9D63-14838B8F68B2}" destId="{05BFCCCE-A819-446E-8A1D-20DC12D8C0AD}" srcOrd="8" destOrd="0" presId="urn:microsoft.com/office/officeart/2005/8/layout/default"/>
    <dgm:cxn modelId="{3E17F3AD-DDB8-4B53-9B6D-48D85E089229}" type="presParOf" srcId="{CEB7028A-1AF6-41A8-9D63-14838B8F68B2}" destId="{A4DD023C-A7E7-4DC7-B3A5-E35BF396343E}" srcOrd="9" destOrd="0" presId="urn:microsoft.com/office/officeart/2005/8/layout/default"/>
    <dgm:cxn modelId="{4ED4A0DC-D32C-41F9-B602-1633AADD230C}" type="presParOf" srcId="{CEB7028A-1AF6-41A8-9D63-14838B8F68B2}" destId="{A08168B6-492E-4A8F-A222-1F1F4058647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3/17/2016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3/17/2016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3/17/2016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3/17/2016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3/17/2016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3/17/2016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3/17/2016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3/17/2016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3/17/2016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3/17/2016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3/17/2016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3/17/2016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9600" dirty="0" smtClean="0">
                <a:latin typeface="Century Gothic" panose="020B0502020202020204" pitchFamily="34" charset="0"/>
                <a:ea typeface="Dotum" panose="020B0600000101010101" pitchFamily="34" charset="-127"/>
              </a:rPr>
              <a:t>BELL RINGER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8486" y="2014944"/>
            <a:ext cx="9145694" cy="405919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endParaRPr lang="en-US" altLang="en-US" b="1" dirty="0" smtClean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b="1" dirty="0" smtClean="0">
                <a:latin typeface="Century Gothic" panose="020B0502020202020204" pitchFamily="34" charset="0"/>
              </a:rPr>
              <a:t>Bases produce what kind of ions?</a:t>
            </a:r>
          </a:p>
          <a:p>
            <a:pPr marL="457200" indent="-457200">
              <a:buFont typeface="+mj-lt"/>
              <a:buAutoNum type="arabicPeriod"/>
            </a:pPr>
            <a:endParaRPr lang="en-US" altLang="en-US" b="1" dirty="0" smtClean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b="1" dirty="0" smtClean="0">
                <a:latin typeface="Century Gothic" panose="020B0502020202020204" pitchFamily="34" charset="0"/>
              </a:rPr>
              <a:t>What is neutralization?</a:t>
            </a:r>
          </a:p>
          <a:p>
            <a:pPr marL="0" indent="0">
              <a:buNone/>
            </a:pPr>
            <a:endParaRPr lang="en-US" altLang="en-US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altLang="en-US" b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`EOC </a:t>
            </a:r>
            <a:r>
              <a:rPr lang="en-US" altLang="en-US" b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QUESTION:</a:t>
            </a:r>
          </a:p>
          <a:p>
            <a:pPr marL="457200" lvl="1" indent="0">
              <a:buNone/>
            </a:pPr>
            <a:r>
              <a:rPr lang="en-US" altLang="en-US" sz="1800" b="1" dirty="0">
                <a:latin typeface="Century Gothic" panose="020B0502020202020204" pitchFamily="34" charset="0"/>
              </a:rPr>
              <a:t>Which statement is true of an aqueous solution of KOH</a:t>
            </a:r>
            <a:r>
              <a:rPr lang="en-US" altLang="en-US" sz="1800" b="1" dirty="0" smtClean="0">
                <a:latin typeface="Century Gothic" panose="020B0502020202020204" pitchFamily="34" charset="0"/>
              </a:rPr>
              <a:t>?</a:t>
            </a:r>
          </a:p>
          <a:p>
            <a:pPr marL="457200" lvl="1" indent="0">
              <a:buNone/>
            </a:pPr>
            <a:r>
              <a:rPr lang="en-US" altLang="en-US" sz="1800" b="1" dirty="0">
                <a:latin typeface="Century Gothic" panose="020B0502020202020204" pitchFamily="34" charset="0"/>
              </a:rPr>
              <a:t>A)	It has a very low </a:t>
            </a:r>
            <a:r>
              <a:rPr lang="en-US" altLang="en-US" sz="1800" b="1" dirty="0" err="1">
                <a:latin typeface="Century Gothic" panose="020B0502020202020204" pitchFamily="34" charset="0"/>
              </a:rPr>
              <a:t>pH.</a:t>
            </a:r>
            <a:r>
              <a:rPr lang="en-US" altLang="en-US" sz="1800" b="1" dirty="0">
                <a:latin typeface="Century Gothic" panose="020B0502020202020204" pitchFamily="34" charset="0"/>
              </a:rPr>
              <a:t>	</a:t>
            </a:r>
          </a:p>
          <a:p>
            <a:pPr marL="457200" lvl="1" indent="0">
              <a:buNone/>
            </a:pPr>
            <a:r>
              <a:rPr lang="en-US" altLang="en-US" sz="1800" b="1" dirty="0">
                <a:latin typeface="Century Gothic" panose="020B0502020202020204" pitchFamily="34" charset="0"/>
              </a:rPr>
              <a:t>B)	It will dissolve many metals.	</a:t>
            </a:r>
          </a:p>
          <a:p>
            <a:pPr marL="457200" lvl="1" indent="0">
              <a:buNone/>
            </a:pPr>
            <a:r>
              <a:rPr lang="en-US" altLang="en-US" sz="1800" b="1" dirty="0">
                <a:latin typeface="Century Gothic" panose="020B0502020202020204" pitchFamily="34" charset="0"/>
              </a:rPr>
              <a:t>C)	It will react with </a:t>
            </a:r>
            <a:r>
              <a:rPr lang="en-US" altLang="en-US" sz="1800" b="1" dirty="0" err="1">
                <a:latin typeface="Century Gothic" panose="020B0502020202020204" pitchFamily="34" charset="0"/>
              </a:rPr>
              <a:t>HCl</a:t>
            </a:r>
            <a:r>
              <a:rPr lang="en-US" altLang="en-US" sz="1800" b="1" dirty="0">
                <a:latin typeface="Century Gothic" panose="020B0502020202020204" pitchFamily="34" charset="0"/>
              </a:rPr>
              <a:t> to produce water.	</a:t>
            </a:r>
          </a:p>
          <a:p>
            <a:pPr marL="457200" lvl="1" indent="0">
              <a:buNone/>
            </a:pPr>
            <a:r>
              <a:rPr lang="en-US" altLang="en-US" sz="1800" b="1" dirty="0">
                <a:latin typeface="Century Gothic" panose="020B0502020202020204" pitchFamily="34" charset="0"/>
              </a:rPr>
              <a:t>D)	It will produce hydronium ions in water.	</a:t>
            </a:r>
          </a:p>
          <a:p>
            <a:pPr marL="0" indent="0">
              <a:buNone/>
            </a:pPr>
            <a:endParaRPr lang="en-US" altLang="en-US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altLang="en-US" b="1" dirty="0">
                <a:latin typeface="Century Gothic" panose="020B0502020202020204" pitchFamily="34" charset="0"/>
              </a:rPr>
              <a:t>	</a:t>
            </a:r>
            <a:endParaRPr lang="en-US" altLang="en-US" b="1" dirty="0" smtClean="0">
              <a:latin typeface="Century Gothic" panose="020B0502020202020204" pitchFamily="34" charset="0"/>
            </a:endParaRPr>
          </a:p>
          <a:p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17410" name="Picture 2" descr="https://lh5.ggpht.com/g_1A4ZuDkKF_CP62jl2ClZ3oRb9Wp0UQExDgHezdboC4efv5yVBMeoRTDD6VGkiEQds=w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748" y="1539380"/>
            <a:ext cx="4685252" cy="468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9934" y="5242101"/>
            <a:ext cx="2726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Be prepared for a SEATING CHART </a:t>
            </a:r>
            <a:r>
              <a:rPr lang="en-US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46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orldartsme.com/images/clip-art-charger-clipart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108" y="3040506"/>
            <a:ext cx="6796729" cy="381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latin typeface="Century Gothic" panose="020B0502020202020204" pitchFamily="34" charset="0"/>
              </a:rPr>
              <a:t>Electrical Energy</a:t>
            </a:r>
            <a:endParaRPr lang="en-US" sz="6600" b="1" dirty="0"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6306632" cy="359931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Moving electrical charges.</a:t>
            </a:r>
          </a:p>
          <a:p>
            <a:endParaRPr lang="en-US" altLang="en-US" sz="32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altLang="en-US" sz="32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altLang="en-US" sz="3200" b="1" dirty="0" smtClean="0">
                <a:latin typeface="Century Gothic" panose="020B0502020202020204" pitchFamily="34" charset="0"/>
              </a:rPr>
              <a:t>Electricity </a:t>
            </a:r>
            <a:r>
              <a:rPr lang="en-US" altLang="en-US" sz="3200" b="1" dirty="0">
                <a:latin typeface="Century Gothic" panose="020B0502020202020204" pitchFamily="34" charset="0"/>
              </a:rPr>
              <a:t>from batteries, power lines, lightning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8260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 smtClean="0">
                <a:latin typeface="Century Gothic" panose="020B0502020202020204" pitchFamily="34" charset="0"/>
              </a:rPr>
              <a:t>Electromagnetic (Radiant)  Energy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80321" y="2336872"/>
            <a:ext cx="6494201" cy="359931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E</a:t>
            </a:r>
            <a:r>
              <a:rPr lang="en-US" alt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nergy </a:t>
            </a:r>
            <a:r>
              <a:rPr lang="en-US" alt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that travels in waves; have electrical and magnetic properties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altLang="en-US" sz="3200" b="1" dirty="0">
                <a:latin typeface="Century Gothic" panose="020B0502020202020204" pitchFamily="34" charset="0"/>
              </a:rPr>
              <a:t>Light, Magnetism, X-Rays, Radio waves, microwaves, ultraviolent and infrared radiation</a:t>
            </a:r>
          </a:p>
          <a:p>
            <a:endParaRPr lang="en-US" dirty="0"/>
          </a:p>
        </p:txBody>
      </p:sp>
      <p:pic>
        <p:nvPicPr>
          <p:cNvPr id="12290" name="Picture 2" descr="http://images.clipartpanda.com/x-ray-clipart-x-ray-hi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209" y="82786"/>
            <a:ext cx="4682703" cy="677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382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latin typeface="Century Gothic" panose="020B0502020202020204" pitchFamily="34" charset="0"/>
              </a:rPr>
              <a:t>Nuclear Energy</a:t>
            </a:r>
            <a:endParaRPr lang="en-US" sz="6600" b="1" dirty="0"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6705216" cy="359931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Energy stored in center (nucleus) of an atom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Most powerful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Potential Energy </a:t>
            </a:r>
            <a:r>
              <a:rPr lang="en-US" alt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only</a:t>
            </a:r>
          </a:p>
          <a:p>
            <a:endParaRPr lang="en-US" altLang="en-US" sz="32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altLang="en-US" sz="3200" b="1" dirty="0" smtClean="0">
                <a:latin typeface="Century Gothic" panose="020B0502020202020204" pitchFamily="34" charset="0"/>
              </a:rPr>
              <a:t>Fission </a:t>
            </a:r>
            <a:r>
              <a:rPr lang="en-US" altLang="en-US" sz="3200" b="1" dirty="0">
                <a:latin typeface="Century Gothic" panose="020B0502020202020204" pitchFamily="34" charset="0"/>
              </a:rPr>
              <a:t>(breaking apart), Fusion (forming), Sun</a:t>
            </a:r>
          </a:p>
          <a:p>
            <a:endParaRPr lang="en-US" dirty="0"/>
          </a:p>
        </p:txBody>
      </p:sp>
      <p:pic>
        <p:nvPicPr>
          <p:cNvPr id="13314" name="Picture 2" descr="http://cliparts.co/cliparts/6ir/6Rk/6ir6RkL5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414" y="1959763"/>
            <a:ext cx="3918590" cy="489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488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b="1" dirty="0">
                <a:latin typeface="Century Gothic" panose="020B0502020202020204" pitchFamily="34" charset="0"/>
              </a:rPr>
              <a:t>Try the Following</a:t>
            </a:r>
          </a:p>
        </p:txBody>
      </p:sp>
      <p:pic>
        <p:nvPicPr>
          <p:cNvPr id="2050" name="Picture 2" descr="http://sweetclipart.com/multisite/sweetclipart/files/windmill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88" y="2172749"/>
            <a:ext cx="865250" cy="178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nlpro.info/wp-content/uploads/2015/03/flashlight-beam-clipart-images-for-flashlight-beam-png-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13" y="4176037"/>
            <a:ext cx="19050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images.clipartpanda.com/microwave-clipart-machovka_microwave_oven_2-1969p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69" y="3488916"/>
            <a:ext cx="2205998" cy="129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clipartbest.com/cliparts/9cR/oL5/9cRoL5oc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599" y="2752049"/>
            <a:ext cx="1423940" cy="159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images.clipartpanda.com/bicycle-20clip-20art-bicycle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719" y="3361737"/>
            <a:ext cx="3353533" cy="196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sites.psu.edu/matthewbrenfleckblog/wp-content/uploads/sites/16802/2014/11/batter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965" y="4465206"/>
            <a:ext cx="2173410" cy="217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43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b="1" dirty="0">
                <a:latin typeface="Century Gothic" panose="020B0502020202020204" pitchFamily="34" charset="0"/>
              </a:rPr>
              <a:t>Try the Following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182" y="2446288"/>
            <a:ext cx="9613861" cy="3599316"/>
          </a:xfrm>
        </p:spPr>
        <p:txBody>
          <a:bodyPr>
            <a:noAutofit/>
          </a:bodyPr>
          <a:lstStyle/>
          <a:p>
            <a:pPr marL="457200" indent="-457200">
              <a:lnSpc>
                <a:spcPct val="210000"/>
              </a:lnSpc>
              <a:buFont typeface="+mj-lt"/>
              <a:buAutoNum type="arabicPeriod"/>
            </a:pPr>
            <a:r>
              <a:rPr lang="en-US" alt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Windmill – Mechanical (wind) </a:t>
            </a:r>
            <a:r>
              <a:rPr lang="en-US" altLang="en-US" sz="1600" b="1" dirty="0">
                <a:solidFill>
                  <a:schemeClr val="bg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Mechanical (turning blades)</a:t>
            </a:r>
          </a:p>
          <a:p>
            <a:pPr marL="457200" indent="-457200">
              <a:lnSpc>
                <a:spcPct val="210000"/>
              </a:lnSpc>
              <a:buFont typeface="+mj-lt"/>
              <a:buAutoNum type="arabicPeriod"/>
            </a:pPr>
            <a:r>
              <a:rPr lang="en-US" altLang="en-US" sz="1600" b="1" dirty="0">
                <a:solidFill>
                  <a:schemeClr val="bg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Flashlight – Chemical &amp; Electric (batteries)  Radiant (light) &amp; Thermal (heat)</a:t>
            </a:r>
          </a:p>
          <a:p>
            <a:pPr marL="457200" indent="-457200">
              <a:lnSpc>
                <a:spcPct val="210000"/>
              </a:lnSpc>
              <a:buFont typeface="+mj-lt"/>
              <a:buAutoNum type="arabicPeriod"/>
            </a:pPr>
            <a:r>
              <a:rPr lang="en-US" altLang="en-US" sz="1600" b="1" dirty="0">
                <a:solidFill>
                  <a:schemeClr val="bg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Microwave – Electric (outlet)  Radiant (light), Mechanical (Sound) &amp; Thermal (heat)</a:t>
            </a:r>
          </a:p>
          <a:p>
            <a:pPr marL="457200" indent="-457200">
              <a:lnSpc>
                <a:spcPct val="210000"/>
              </a:lnSpc>
              <a:buFont typeface="+mj-lt"/>
              <a:buAutoNum type="arabicPeriod"/>
            </a:pPr>
            <a:r>
              <a:rPr lang="en-US" altLang="en-US" sz="1600" b="1" dirty="0">
                <a:solidFill>
                  <a:schemeClr val="bg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Firecracker – Chemical  Thermal (heat), Radiant (light), Mechanical (sound)</a:t>
            </a:r>
          </a:p>
          <a:p>
            <a:pPr marL="457200" indent="-457200">
              <a:lnSpc>
                <a:spcPct val="210000"/>
              </a:lnSpc>
              <a:buFont typeface="+mj-lt"/>
              <a:buAutoNum type="arabicPeriod"/>
            </a:pPr>
            <a:r>
              <a:rPr lang="en-US" altLang="en-US" sz="1600" b="1" dirty="0">
                <a:solidFill>
                  <a:schemeClr val="bg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Bicycle – Chemical (cells in body)  Mechanical (legs peddling) &amp; Mechanical (bicycle)</a:t>
            </a:r>
          </a:p>
          <a:p>
            <a:pPr marL="457200" indent="-457200">
              <a:lnSpc>
                <a:spcPct val="210000"/>
              </a:lnSpc>
              <a:buFont typeface="+mj-lt"/>
              <a:buAutoNum type="arabicPeriod"/>
            </a:pPr>
            <a:r>
              <a:rPr lang="en-US" altLang="en-US" sz="1600" b="1" dirty="0">
                <a:solidFill>
                  <a:schemeClr val="bg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Battery – Chemical &amp; Electrical  nothing until it is used</a:t>
            </a:r>
            <a:endParaRPr lang="en-US" alt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ct val="210000"/>
              </a:lnSpc>
              <a:buFont typeface="+mj-lt"/>
              <a:buAutoNum type="arabicPeriod"/>
            </a:pP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512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b="1" dirty="0">
                <a:latin typeface="Century Gothic" panose="020B0502020202020204" pitchFamily="34" charset="0"/>
              </a:rPr>
              <a:t>Try the Following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Electrical to Thermal – </a:t>
            </a:r>
          </a:p>
          <a:p>
            <a:pPr>
              <a:buFontTx/>
              <a:buNone/>
            </a:pPr>
            <a:endParaRPr lang="en-US" altLang="en-US" sz="3600" b="1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Chemical to Thermal – </a:t>
            </a:r>
          </a:p>
          <a:p>
            <a:pPr>
              <a:buFontTx/>
              <a:buNone/>
            </a:pPr>
            <a:endParaRPr lang="en-US" altLang="en-US" sz="3600" b="1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Electrical to Mechanical – </a:t>
            </a:r>
          </a:p>
          <a:p>
            <a:endParaRPr lang="en-US" sz="3600" b="1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988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b="1" dirty="0">
                <a:latin typeface="Century Gothic" panose="020B0502020202020204" pitchFamily="34" charset="0"/>
              </a:rPr>
              <a:t>Try the Following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Tx/>
              <a:buNone/>
            </a:pPr>
            <a:r>
              <a:rPr lang="en-US" altLang="en-US" sz="3600" b="1" dirty="0">
                <a:latin typeface="Century Gothic" panose="020B0502020202020204" pitchFamily="34" charset="0"/>
              </a:rPr>
              <a:t>Electrical to Thermal </a:t>
            </a:r>
            <a:endParaRPr lang="en-US" alt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Tx/>
              <a:buNone/>
            </a:pPr>
            <a:r>
              <a:rPr lang="en-US" alt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electric </a:t>
            </a:r>
            <a:r>
              <a:rPr lang="en-US" alt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blanket, hair dryer, electric heater, electric stove </a:t>
            </a:r>
            <a:r>
              <a:rPr lang="en-US" alt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top,</a:t>
            </a:r>
          </a:p>
          <a:p>
            <a:pPr>
              <a:buFontTx/>
              <a:buNone/>
            </a:pPr>
            <a:r>
              <a:rPr lang="en-US" alt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toaster</a:t>
            </a:r>
            <a:endParaRPr lang="en-US" alt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Tx/>
              <a:buNone/>
            </a:pPr>
            <a:endParaRPr lang="en-US" alt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Tx/>
              <a:buNone/>
            </a:pPr>
            <a:r>
              <a:rPr lang="en-US" altLang="en-US" sz="3600" b="1" dirty="0">
                <a:latin typeface="Century Gothic" panose="020B0502020202020204" pitchFamily="34" charset="0"/>
              </a:rPr>
              <a:t>Chemical to Thermal </a:t>
            </a:r>
            <a:endParaRPr lang="en-US" alt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Tx/>
              <a:buNone/>
            </a:pPr>
            <a:r>
              <a:rPr lang="en-US" alt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chemical </a:t>
            </a:r>
            <a:r>
              <a:rPr lang="en-US" alt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digestion, burning fossil fuels, a lighter</a:t>
            </a:r>
          </a:p>
          <a:p>
            <a:pPr>
              <a:buFontTx/>
              <a:buNone/>
            </a:pPr>
            <a:endParaRPr lang="en-US" alt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Tx/>
              <a:buNone/>
            </a:pPr>
            <a:r>
              <a:rPr lang="en-US" altLang="en-US" sz="3600" b="1" dirty="0">
                <a:latin typeface="Century Gothic" panose="020B0502020202020204" pitchFamily="34" charset="0"/>
              </a:rPr>
              <a:t>Electrical to Mechanical </a:t>
            </a:r>
            <a:endParaRPr lang="en-US" alt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Tx/>
              <a:buNone/>
            </a:pPr>
            <a:r>
              <a:rPr lang="en-US" alt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blender</a:t>
            </a:r>
            <a:r>
              <a:rPr lang="en-US" alt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mixer, baby swing, ceiling fan</a:t>
            </a:r>
          </a:p>
          <a:p>
            <a:endParaRPr lang="en-US" sz="3600" b="1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891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753227"/>
            <a:ext cx="12926645" cy="108094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Century Gothic" panose="020B0502020202020204" pitchFamily="34" charset="0"/>
                <a:ea typeface="Dotum" panose="020B0600000101010101" pitchFamily="34" charset="-127"/>
              </a:rPr>
              <a:t>What is </a:t>
            </a:r>
            <a:r>
              <a:rPr lang="en-US" sz="6000" b="1" u="sng" dirty="0" smtClean="0">
                <a:latin typeface="Jokerman" panose="04090605060D06020702" pitchFamily="82" charset="0"/>
                <a:ea typeface="Dotum" panose="020B0600000101010101" pitchFamily="34" charset="-127"/>
              </a:rPr>
              <a:t>HEAT TRANSFER</a:t>
            </a:r>
            <a:r>
              <a:rPr lang="en-US" sz="6000" b="1" dirty="0" smtClean="0">
                <a:latin typeface="Century Gothic" panose="020B0502020202020204" pitchFamily="34" charset="0"/>
                <a:ea typeface="Dotum" panose="020B0600000101010101" pitchFamily="34" charset="-127"/>
              </a:rPr>
              <a:t>?</a:t>
            </a:r>
            <a:endParaRPr lang="en-US" sz="60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4375" y="2291270"/>
            <a:ext cx="5052825" cy="3599313"/>
          </a:xfrm>
        </p:spPr>
        <p:txBody>
          <a:bodyPr>
            <a:noAutofit/>
          </a:bodyPr>
          <a:lstStyle/>
          <a:p>
            <a:endParaRPr lang="en-US" altLang="en-US" sz="1200" b="1" dirty="0" smtClean="0">
              <a:latin typeface="Century Gothic" panose="020B0502020202020204" pitchFamily="34" charset="0"/>
            </a:endParaRPr>
          </a:p>
          <a:p>
            <a:endParaRPr lang="en-US" altLang="en-US" sz="1200" b="1" dirty="0">
              <a:latin typeface="Century Gothic" panose="020B0502020202020204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400" dirty="0"/>
              <a:t> </a:t>
            </a:r>
            <a:r>
              <a:rPr lang="en-US" sz="1800" dirty="0" smtClean="0">
                <a:latin typeface="Century Gothic" panose="020B0502020202020204" pitchFamily="34" charset="0"/>
              </a:rPr>
              <a:t>The </a:t>
            </a:r>
            <a:r>
              <a:rPr lang="en-US" sz="1800" dirty="0">
                <a:latin typeface="Century Gothic" panose="020B0502020202020204" pitchFamily="34" charset="0"/>
              </a:rPr>
              <a:t>exchange of </a:t>
            </a:r>
            <a:r>
              <a:rPr lang="en-US" sz="18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thermal energy </a:t>
            </a:r>
            <a:r>
              <a:rPr lang="en-US" sz="1800" dirty="0">
                <a:latin typeface="Century Gothic" panose="020B0502020202020204" pitchFamily="34" charset="0"/>
              </a:rPr>
              <a:t>between </a:t>
            </a:r>
            <a:r>
              <a:rPr lang="en-US" sz="1800" dirty="0" smtClean="0">
                <a:latin typeface="Century Gothic" panose="020B0502020202020204" pitchFamily="34" charset="0"/>
              </a:rPr>
              <a:t>physical </a:t>
            </a:r>
            <a:r>
              <a:rPr lang="en-US" sz="1800" dirty="0">
                <a:latin typeface="Century Gothic" panose="020B0502020202020204" pitchFamily="34" charset="0"/>
              </a:rPr>
              <a:t>systems</a:t>
            </a:r>
            <a:r>
              <a:rPr lang="en-US" sz="1800" dirty="0" smtClean="0">
                <a:latin typeface="Century Gothic" panose="020B0502020202020204" pitchFamily="34" charset="0"/>
              </a:rPr>
              <a:t>.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sz="1800" b="1" dirty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8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Thermal energy</a:t>
            </a:r>
            <a:r>
              <a:rPr lang="en-US" sz="1800" dirty="0">
                <a:latin typeface="Century Gothic" panose="020B0502020202020204" pitchFamily="34" charset="0"/>
              </a:rPr>
              <a:t> is the </a:t>
            </a:r>
            <a:r>
              <a:rPr lang="en-US" sz="1800" b="1" dirty="0">
                <a:latin typeface="Century Gothic" panose="020B0502020202020204" pitchFamily="34" charset="0"/>
              </a:rPr>
              <a:t>energy</a:t>
            </a:r>
            <a:r>
              <a:rPr lang="en-US" sz="1800" dirty="0">
                <a:latin typeface="Century Gothic" panose="020B0502020202020204" pitchFamily="34" charset="0"/>
              </a:rPr>
              <a:t> that comes from heat. </a:t>
            </a:r>
            <a:endParaRPr lang="en-US" sz="1800" dirty="0" smtClean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800" dirty="0" smtClean="0">
                <a:latin typeface="Century Gothic" panose="020B0502020202020204" pitchFamily="34" charset="0"/>
              </a:rPr>
              <a:t>This </a:t>
            </a:r>
            <a:r>
              <a:rPr lang="en-US" sz="1800" dirty="0">
                <a:latin typeface="Century Gothic" panose="020B0502020202020204" pitchFamily="34" charset="0"/>
              </a:rPr>
              <a:t>heat is generated </a:t>
            </a:r>
            <a:r>
              <a:rPr lang="en-US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by the movement of tiny particles</a:t>
            </a:r>
            <a:r>
              <a:rPr lang="en-US" sz="1800" dirty="0">
                <a:latin typeface="Century Gothic" panose="020B0502020202020204" pitchFamily="34" charset="0"/>
              </a:rPr>
              <a:t> within an object. </a:t>
            </a:r>
            <a:endParaRPr lang="en-US" sz="1800" dirty="0" smtClean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800" dirty="0" smtClean="0">
                <a:latin typeface="Century Gothic" panose="020B0502020202020204" pitchFamily="34" charset="0"/>
              </a:rPr>
              <a:t>The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faster</a:t>
            </a:r>
            <a:r>
              <a:rPr lang="en-US" sz="1800" dirty="0">
                <a:latin typeface="Century Gothic" panose="020B0502020202020204" pitchFamily="34" charset="0"/>
              </a:rPr>
              <a:t> these particles move, the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more heat</a:t>
            </a:r>
            <a:r>
              <a:rPr lang="en-US" sz="1800" dirty="0">
                <a:latin typeface="Century Gothic" panose="020B0502020202020204" pitchFamily="34" charset="0"/>
              </a:rPr>
              <a:t> is generated</a:t>
            </a:r>
            <a:r>
              <a:rPr lang="en-US" sz="1800" dirty="0" smtClean="0">
                <a:latin typeface="Century Gothic" panose="020B0502020202020204" pitchFamily="34" charset="0"/>
              </a:rPr>
              <a:t>.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b="1" dirty="0">
              <a:latin typeface="Century Gothic" panose="020B0502020202020204" pitchFamily="34" charset="0"/>
            </a:endParaRPr>
          </a:p>
        </p:txBody>
      </p:sp>
      <p:pic>
        <p:nvPicPr>
          <p:cNvPr id="7170" name="Picture 2" descr="http://me-mechanicalengineering.com/wp-content/uploads/2015/11/heat-transf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25" y="2649670"/>
            <a:ext cx="6214736" cy="397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44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latin typeface="Century Gothic" panose="020B0502020202020204" pitchFamily="34" charset="0"/>
              </a:rPr>
              <a:t>CONDUCTION</a:t>
            </a:r>
            <a:endParaRPr lang="en-US" sz="6600" b="1" dirty="0"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80322" y="2655654"/>
            <a:ext cx="6095616" cy="3599317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Transfer of heat by direct contact. </a:t>
            </a:r>
            <a:endParaRPr lang="en-US" sz="2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Heated 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atoms and molecules collide with cooler molecules and transfer their kinetic energy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latin typeface="Century Gothic" panose="020B0502020202020204" pitchFamily="34" charset="0"/>
              </a:rPr>
              <a:t>Touching a hot stove</a:t>
            </a:r>
          </a:p>
          <a:p>
            <a:r>
              <a:rPr lang="en-US" sz="1400" dirty="0">
                <a:latin typeface="Century Gothic" panose="020B0502020202020204" pitchFamily="34" charset="0"/>
              </a:rPr>
              <a:t>A metal spoon getting hot when placed in boiling water</a:t>
            </a:r>
          </a:p>
          <a:p>
            <a:pPr>
              <a:lnSpc>
                <a:spcPct val="100000"/>
              </a:lnSpc>
            </a:pP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338" name="Picture 2" descr="https://s3.amazonaws.com/media-p.slid.es/uploads/arnav/images/94909/conduc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060" y="2767515"/>
            <a:ext cx="5534585" cy="320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778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latin typeface="Century Gothic" panose="020B0502020202020204" pitchFamily="34" charset="0"/>
              </a:rPr>
              <a:t>CONVECTION</a:t>
            </a:r>
            <a:endParaRPr lang="en-US" sz="6600" b="1" dirty="0"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6095616" cy="3599317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Transferring heat in liquids and gases by the mass movement of molecules.  </a:t>
            </a:r>
            <a:endParaRPr lang="en-US" sz="2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Hot 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rises and cold sinks forming convection currents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n-US" dirty="0" smtClean="0"/>
          </a:p>
          <a:p>
            <a:r>
              <a:rPr lang="en-US" dirty="0" smtClean="0">
                <a:latin typeface="Century Gothic" panose="020B0502020202020204" pitchFamily="34" charset="0"/>
              </a:rPr>
              <a:t>A </a:t>
            </a:r>
            <a:r>
              <a:rPr lang="en-US" dirty="0">
                <a:latin typeface="Century Gothic" panose="020B0502020202020204" pitchFamily="34" charset="0"/>
              </a:rPr>
              <a:t>pot of water on a stove.  Water is heated in the bottom and rises while cool water sinks to the bottom.</a:t>
            </a:r>
          </a:p>
          <a:p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362" name="Picture 2" descr="http://www.mis.mpg.de/fileadmin/otto_img/convection_0_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938" y="2336872"/>
            <a:ext cx="5061088" cy="387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557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414" y="-3117329"/>
            <a:ext cx="9529080" cy="9501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14030" y="4580708"/>
            <a:ext cx="8144134" cy="1373070"/>
          </a:xfrm>
        </p:spPr>
        <p:txBody>
          <a:bodyPr/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latin typeface="Jokerman" panose="04090605060D06020702" pitchFamily="82" charset="0"/>
                <a:ea typeface="Dotum" panose="020B0600000101010101" pitchFamily="34" charset="-127"/>
              </a:rPr>
              <a:t>HEAT</a:t>
            </a:r>
            <a:r>
              <a:rPr lang="en-US" sz="9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Dotum" panose="020B0600000101010101" pitchFamily="34" charset="-127"/>
              </a:rPr>
              <a:t> </a:t>
            </a:r>
            <a:br>
              <a:rPr lang="en-US" sz="9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Dotum" panose="020B0600000101010101" pitchFamily="34" charset="-127"/>
              </a:rPr>
            </a:br>
            <a:r>
              <a:rPr lang="en-US" sz="9600" b="1" dirty="0">
                <a:solidFill>
                  <a:schemeClr val="bg1"/>
                </a:solidFill>
                <a:latin typeface="Century Gothic" panose="020B0502020202020204" pitchFamily="34" charset="0"/>
                <a:ea typeface="Dotum" panose="020B0600000101010101" pitchFamily="34" charset="-127"/>
              </a:rPr>
              <a:t/>
            </a:r>
            <a:br>
              <a:rPr lang="en-US" sz="9600" b="1" dirty="0">
                <a:solidFill>
                  <a:schemeClr val="bg1"/>
                </a:solidFill>
                <a:latin typeface="Century Gothic" panose="020B0502020202020204" pitchFamily="34" charset="0"/>
                <a:ea typeface="Dotum" panose="020B0600000101010101" pitchFamily="34" charset="-127"/>
              </a:rPr>
            </a:br>
            <a:r>
              <a:rPr lang="en-US" sz="9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Dotum" panose="020B0600000101010101" pitchFamily="34" charset="-127"/>
              </a:rPr>
              <a:t/>
            </a:r>
            <a:br>
              <a:rPr lang="en-US" sz="9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Dotum" panose="020B0600000101010101" pitchFamily="34" charset="-127"/>
              </a:rPr>
            </a:br>
            <a:r>
              <a:rPr lang="en-US" sz="9600" b="1" dirty="0" smtClean="0">
                <a:solidFill>
                  <a:schemeClr val="bg1"/>
                </a:solidFill>
                <a:latin typeface="Informal Roman" panose="030604020304060B0204" pitchFamily="66" charset="0"/>
                <a:ea typeface="Dotum" panose="020B0600000101010101" pitchFamily="34" charset="-127"/>
              </a:rPr>
              <a:t>ENERGY</a:t>
            </a:r>
            <a:endParaRPr lang="en-US" sz="9600" b="1" dirty="0">
              <a:solidFill>
                <a:schemeClr val="bg1"/>
              </a:solidFill>
              <a:latin typeface="Informal Roman" panose="030604020304060B0204" pitchFamily="66" charset="0"/>
              <a:ea typeface="Dotum" panose="020B0600000101010101" pitchFamily="34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5417" y="3169920"/>
            <a:ext cx="1802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and</a:t>
            </a:r>
            <a:endParaRPr lang="en-US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99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latin typeface="Century Gothic" panose="020B0502020202020204" pitchFamily="34" charset="0"/>
              </a:rPr>
              <a:t>RADIATION</a:t>
            </a:r>
            <a:endParaRPr lang="en-US" sz="6600" b="1" dirty="0"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6095616" cy="3599317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Transfer of heat by electromagnetic waves.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Does </a:t>
            </a:r>
            <a:r>
              <a:rPr lang="en-US" sz="2800" dirty="0">
                <a:solidFill>
                  <a:schemeClr val="bg1"/>
                </a:solidFill>
              </a:rPr>
              <a:t>not require matter to be </a:t>
            </a:r>
            <a:r>
              <a:rPr lang="en-US" sz="2800" dirty="0" smtClean="0">
                <a:solidFill>
                  <a:schemeClr val="bg1"/>
                </a:solidFill>
              </a:rPr>
              <a:t>transferred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Face warming in the sun.</a:t>
            </a:r>
          </a:p>
          <a:p>
            <a:r>
              <a:rPr lang="en-US" dirty="0">
                <a:latin typeface="Century Gothic" panose="020B0502020202020204" pitchFamily="34" charset="0"/>
              </a:rPr>
              <a:t>Heat from a fire.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6392" name="Picture 8" descr="http://iconbug.com/download/size/512/icon/1030/the-sun/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407" y="642224"/>
            <a:ext cx="6622351" cy="662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848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796" y="450528"/>
            <a:ext cx="8148003" cy="598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93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latin typeface="Century Gothic" panose="020B0502020202020204" pitchFamily="34" charset="0"/>
              </a:rPr>
              <a:t>SPECIFIC </a:t>
            </a:r>
            <a:r>
              <a:rPr lang="en-US" sz="6600" b="1" dirty="0" smtClean="0">
                <a:latin typeface="Jokerman" panose="04090605060D06020702" pitchFamily="82" charset="0"/>
              </a:rPr>
              <a:t>HEAT</a:t>
            </a:r>
            <a:endParaRPr lang="en-US" sz="6600" b="1" dirty="0">
              <a:latin typeface="Jokerman" panose="04090605060D0602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74349" y="2482704"/>
            <a:ext cx="3518244" cy="359931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specific heat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 is the amount of 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heat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 per unit mass required to raise the temperature by one degree Celsius. </a:t>
            </a:r>
            <a:endParaRPr lang="en-US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Q = </a:t>
            </a:r>
            <a:r>
              <a:rPr lang="en-US" dirty="0" smtClean="0">
                <a:latin typeface="Century Gothic" panose="020B0502020202020204" pitchFamily="34" charset="0"/>
              </a:rPr>
              <a:t>measured in Joules (j)</a:t>
            </a:r>
          </a:p>
          <a:p>
            <a:pPr marL="0" indent="0" algn="ctr">
              <a:buNone/>
            </a:pPr>
            <a:endParaRPr lang="en-US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 = </a:t>
            </a:r>
            <a:r>
              <a:rPr lang="en-US" dirty="0" smtClean="0">
                <a:latin typeface="Century Gothic" panose="020B0502020202020204" pitchFamily="34" charset="0"/>
              </a:rPr>
              <a:t>measured in grams (g)</a:t>
            </a:r>
          </a:p>
          <a:p>
            <a:pPr marL="0" indent="0" algn="ctr">
              <a:buNone/>
            </a:pPr>
            <a:endParaRPr lang="en-US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 = </a:t>
            </a:r>
            <a:r>
              <a:rPr lang="en-US" dirty="0" smtClean="0">
                <a:latin typeface="Century Gothic" panose="020B0502020202020204" pitchFamily="34" charset="0"/>
              </a:rPr>
              <a:t>measured </a:t>
            </a:r>
            <a:r>
              <a:rPr lang="en-US" dirty="0">
                <a:latin typeface="Century Gothic" panose="020B0502020202020204" pitchFamily="34" charset="0"/>
              </a:rPr>
              <a:t>in J/</a:t>
            </a:r>
            <a:r>
              <a:rPr lang="en-US" dirty="0" err="1">
                <a:latin typeface="Century Gothic" panose="020B0502020202020204" pitchFamily="34" charset="0"/>
              </a:rPr>
              <a:t>g°C</a:t>
            </a:r>
            <a:endParaRPr lang="en-US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06" y="2731788"/>
            <a:ext cx="6542800" cy="335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12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latin typeface="Century Gothic" panose="020B0502020202020204" pitchFamily="34" charset="0"/>
              </a:rPr>
              <a:t>SPECIFIC </a:t>
            </a:r>
            <a:r>
              <a:rPr lang="en-US" sz="6600" b="1" dirty="0" smtClean="0">
                <a:latin typeface="Jokerman" panose="04090605060D06020702" pitchFamily="82" charset="0"/>
              </a:rPr>
              <a:t>HEAT</a:t>
            </a:r>
            <a:endParaRPr lang="en-US" sz="6600" b="1" dirty="0">
              <a:latin typeface="Jokerman" panose="04090605060D0602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68660" y="2557513"/>
            <a:ext cx="7935986" cy="4253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How much heat is needed to raise the temperature of 100.0 g of water by 85°C if the specific heat of water is 4.186 J/</a:t>
            </a:r>
            <a:r>
              <a:rPr lang="en-US" dirty="0" err="1">
                <a:latin typeface="Century Gothic" panose="020B0502020202020204" pitchFamily="34" charset="0"/>
              </a:rPr>
              <a:t>g°C</a:t>
            </a:r>
            <a:r>
              <a:rPr lang="en-US" dirty="0">
                <a:latin typeface="Century Gothic" panose="020B0502020202020204" pitchFamily="34" charset="0"/>
              </a:rPr>
              <a:t>?</a:t>
            </a:r>
          </a:p>
          <a:p>
            <a:pPr marL="457200" indent="-457200" algn="just">
              <a:buFont typeface="+mj-lt"/>
              <a:buAutoNum type="arabicPeriod"/>
            </a:pPr>
            <a:endParaRPr lang="en-US" dirty="0">
              <a:latin typeface="Century Gothic" panose="020B0502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How much heat is absorbed by a 750-g iron skillet when its temperature is raised from 25°C to 125°C?  The specific heat of iron is 0.449 J/</a:t>
            </a:r>
            <a:r>
              <a:rPr lang="en-US" dirty="0" err="1">
                <a:latin typeface="Century Gothic" panose="020B0502020202020204" pitchFamily="34" charset="0"/>
              </a:rPr>
              <a:t>g°C</a:t>
            </a:r>
            <a:r>
              <a:rPr lang="en-US" dirty="0">
                <a:latin typeface="Century Gothic" panose="020B0502020202020204" pitchFamily="34" charset="0"/>
              </a:rPr>
              <a:t>.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82" y="3193183"/>
            <a:ext cx="3616620" cy="185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19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 smtClean="0">
                <a:latin typeface="Century Gothic" panose="020B0502020202020204" pitchFamily="34" charset="0"/>
                <a:ea typeface="Dotum" panose="020B0600000101010101" pitchFamily="34" charset="-127"/>
              </a:rPr>
              <a:t>What is </a:t>
            </a:r>
            <a:r>
              <a:rPr lang="en-US" sz="9600" b="1" u="sng" dirty="0" smtClean="0">
                <a:latin typeface="Informal Roman" panose="030604020304060B0204" pitchFamily="66" charset="0"/>
                <a:ea typeface="Dotum" panose="020B0600000101010101" pitchFamily="34" charset="-127"/>
              </a:rPr>
              <a:t>ENERGY</a:t>
            </a:r>
            <a:r>
              <a:rPr lang="en-US" sz="9600" b="1" dirty="0" smtClean="0">
                <a:latin typeface="Informal Roman" panose="030604020304060B0204" pitchFamily="66" charset="0"/>
                <a:ea typeface="Dotum" panose="020B0600000101010101" pitchFamily="34" charset="-127"/>
              </a:rPr>
              <a:t> </a:t>
            </a:r>
            <a:r>
              <a:rPr lang="en-US" sz="9600" b="1" dirty="0" smtClean="0">
                <a:latin typeface="Century Gothic" panose="020B0502020202020204" pitchFamily="34" charset="0"/>
                <a:ea typeface="Dotum" panose="020B0600000101010101" pitchFamily="34" charset="-127"/>
              </a:rPr>
              <a:t>?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64" y="2324827"/>
            <a:ext cx="5608336" cy="3599313"/>
          </a:xfrm>
        </p:spPr>
        <p:txBody>
          <a:bodyPr/>
          <a:lstStyle/>
          <a:p>
            <a:endParaRPr lang="en-US" altLang="en-US" b="1" dirty="0" smtClean="0">
              <a:latin typeface="Century Gothic" panose="020B0502020202020204" pitchFamily="34" charset="0"/>
            </a:endParaRPr>
          </a:p>
          <a:p>
            <a:endParaRPr lang="en-US" altLang="en-US" b="1" dirty="0">
              <a:latin typeface="Century Gothic" panose="020B0502020202020204" pitchFamily="34" charset="0"/>
            </a:endParaRPr>
          </a:p>
          <a:p>
            <a:r>
              <a:rPr lang="en-US" altLang="en-US" b="1" dirty="0" smtClean="0">
                <a:latin typeface="Century Gothic" panose="020B0502020202020204" pitchFamily="34" charset="0"/>
              </a:rPr>
              <a:t>the </a:t>
            </a:r>
            <a:r>
              <a:rPr lang="en-US" altLang="en-US" b="1" dirty="0">
                <a:latin typeface="Century Gothic" panose="020B0502020202020204" pitchFamily="34" charset="0"/>
              </a:rPr>
              <a:t>“stuff” that makes “stuff do </a:t>
            </a:r>
            <a:r>
              <a:rPr lang="en-US" altLang="en-US" b="1" dirty="0" smtClean="0">
                <a:latin typeface="Century Gothic" panose="020B0502020202020204" pitchFamily="34" charset="0"/>
              </a:rPr>
              <a:t>stuff”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	</a:t>
            </a:r>
            <a:r>
              <a:rPr lang="en-US" altLang="en-US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	     OR</a:t>
            </a:r>
            <a:endParaRPr lang="en-US" altLang="en-US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r>
              <a:rPr lang="en-US" altLang="en-US" b="1" dirty="0">
                <a:latin typeface="Century Gothic" panose="020B0502020202020204" pitchFamily="34" charset="0"/>
              </a:rPr>
              <a:t>the ability to do work. (W=F x D)	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s://www.e-education.psu.edu/eme807/sites/www.e-education.psu.edu.eme807/files/images/lesson_08/renewable_energy_men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66" y="2336872"/>
            <a:ext cx="6102612" cy="164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ipartsfree.net/vector/large/18057-incandescent-light-bulb-vec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890" y="3873205"/>
            <a:ext cx="1973039" cy="278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68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53227"/>
            <a:ext cx="11476138" cy="108094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Century Gothic" panose="020B0502020202020204" pitchFamily="34" charset="0"/>
                <a:ea typeface="Dotum" panose="020B0600000101010101" pitchFamily="34" charset="-127"/>
              </a:rPr>
              <a:t>Law of Conservation of </a:t>
            </a:r>
            <a:r>
              <a:rPr lang="en-US" sz="5400" b="1" u="sng" dirty="0" smtClean="0">
                <a:latin typeface="Informal Roman" panose="030604020304060B0204" pitchFamily="66" charset="0"/>
                <a:ea typeface="Dotum" panose="020B0600000101010101" pitchFamily="34" charset="-127"/>
              </a:rPr>
              <a:t>ENERGY </a:t>
            </a:r>
            <a:endParaRPr lang="en-US" sz="1600" u="sng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9047" y="2987558"/>
            <a:ext cx="5608336" cy="3599313"/>
          </a:xfrm>
        </p:spPr>
        <p:txBody>
          <a:bodyPr/>
          <a:lstStyle/>
          <a:p>
            <a:endParaRPr lang="en-US" altLang="en-US" b="1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altLang="en-US" sz="3200" dirty="0">
                <a:latin typeface="Century Gothic" panose="020B0502020202020204" pitchFamily="34" charset="0"/>
              </a:rPr>
              <a:t>Energy can not be created or destroyed but is transformed from one form to another.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93" y="1606492"/>
            <a:ext cx="4241208" cy="525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1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>
                <a:latin typeface="Century Gothic" panose="020B0502020202020204" pitchFamily="34" charset="0"/>
              </a:rPr>
              <a:t>Types of </a:t>
            </a:r>
            <a:r>
              <a:rPr lang="en-US" sz="7200" b="1" u="sng" dirty="0">
                <a:latin typeface="Informal Roman" panose="030604020304060B0204" pitchFamily="66" charset="0"/>
                <a:ea typeface="Dotum" panose="020B0600000101010101" pitchFamily="34" charset="-127"/>
              </a:rPr>
              <a:t>ENERGY</a:t>
            </a:r>
            <a:r>
              <a:rPr lang="en-US" sz="7200" b="1" dirty="0">
                <a:latin typeface="Informal Roman" panose="030604020304060B0204" pitchFamily="66" charset="0"/>
                <a:ea typeface="Dotum" panose="020B0600000101010101" pitchFamily="34" charset="-127"/>
              </a:rPr>
              <a:t> </a:t>
            </a:r>
            <a:endParaRPr lang="en-US" sz="7200" b="1" dirty="0">
              <a:latin typeface="Century Gothic" panose="020B0502020202020204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13981" y="2336873"/>
            <a:ext cx="4472327" cy="69313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Potential Energy</a:t>
            </a:r>
            <a:endParaRPr lang="en-US" sz="32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80319" y="3311360"/>
            <a:ext cx="4698355" cy="2906179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>
                <a:latin typeface="Century Gothic" panose="020B0502020202020204" pitchFamily="34" charset="0"/>
              </a:rPr>
              <a:t>Energy due to height of an object.</a:t>
            </a:r>
          </a:p>
          <a:p>
            <a:r>
              <a:rPr lang="en-US" altLang="en-US" dirty="0">
                <a:latin typeface="Century Gothic" panose="020B0502020202020204" pitchFamily="34" charset="0"/>
              </a:rPr>
              <a:t>Stored energy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Examples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>
                <a:latin typeface="Century Gothic" panose="020B0502020202020204" pitchFamily="34" charset="0"/>
              </a:rPr>
              <a:t>Books on a desk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>
                <a:latin typeface="Century Gothic" panose="020B0502020202020204" pitchFamily="34" charset="0"/>
              </a:rPr>
              <a:t>At the top of a mountain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 smtClean="0">
                <a:latin typeface="Century Gothic" panose="020B0502020202020204" pitchFamily="34" charset="0"/>
              </a:rPr>
              <a:t>At </a:t>
            </a:r>
            <a:r>
              <a:rPr lang="en-US" altLang="en-US" dirty="0">
                <a:latin typeface="Century Gothic" panose="020B0502020202020204" pitchFamily="34" charset="0"/>
              </a:rPr>
              <a:t>the top of a slide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 smtClean="0">
                <a:latin typeface="Century Gothic" panose="020B0502020202020204" pitchFamily="34" charset="0"/>
              </a:rPr>
              <a:t>Water </a:t>
            </a:r>
            <a:r>
              <a:rPr lang="en-US" altLang="en-US" dirty="0">
                <a:latin typeface="Century Gothic" panose="020B0502020202020204" pitchFamily="34" charset="0"/>
              </a:rPr>
              <a:t>at the top of the falls</a:t>
            </a:r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7118123" y="2337932"/>
            <a:ext cx="4474028" cy="692076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Kinetic Energy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7118123" y="3311360"/>
            <a:ext cx="4700059" cy="2906179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>
                <a:latin typeface="Century Gothic" panose="020B0502020202020204" pitchFamily="34" charset="0"/>
              </a:rPr>
              <a:t>Energy from motion.  The faster an object is, the higher the kinetic energy.</a:t>
            </a:r>
          </a:p>
          <a:p>
            <a:pPr>
              <a:buNone/>
            </a:pPr>
            <a:r>
              <a:rPr lang="en-US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Examples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>
                <a:latin typeface="Century Gothic" panose="020B0502020202020204" pitchFamily="34" charset="0"/>
              </a:rPr>
              <a:t>Books falling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>
                <a:latin typeface="Century Gothic" panose="020B0502020202020204" pitchFamily="34" charset="0"/>
              </a:rPr>
              <a:t>Skiing down a mountain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>
                <a:latin typeface="Century Gothic" panose="020B0502020202020204" pitchFamily="34" charset="0"/>
              </a:rPr>
              <a:t>Sliding down a slide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>
                <a:latin typeface="Century Gothic" panose="020B0502020202020204" pitchFamily="34" charset="0"/>
              </a:rPr>
              <a:t>Water going over the falls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010" y="3532715"/>
            <a:ext cx="2373113" cy="175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9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Century Gothic" panose="020B0502020202020204" pitchFamily="34" charset="0"/>
              </a:rPr>
              <a:t>FORMS OF </a:t>
            </a:r>
            <a:r>
              <a:rPr lang="en-US" sz="7200" b="1" u="sng" dirty="0">
                <a:latin typeface="Informal Roman" panose="030604020304060B0204" pitchFamily="66" charset="0"/>
                <a:ea typeface="Dotum" panose="020B0600000101010101" pitchFamily="34" charset="-127"/>
              </a:rPr>
              <a:t>ENERGY</a:t>
            </a:r>
            <a:r>
              <a:rPr lang="en-US" sz="7200" b="1" dirty="0">
                <a:latin typeface="Informal Roman" panose="030604020304060B0204" pitchFamily="66" charset="0"/>
                <a:ea typeface="Dotum" panose="020B0600000101010101" pitchFamily="34" charset="-127"/>
              </a:rPr>
              <a:t> </a:t>
            </a:r>
            <a:endParaRPr lang="en-US" sz="60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038607"/>
              </p:ext>
            </p:extLst>
          </p:nvPr>
        </p:nvGraphicFramePr>
        <p:xfrm>
          <a:off x="0" y="2227385"/>
          <a:ext cx="12192000" cy="4431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698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latin typeface="Century Gothic" panose="020B0502020202020204" pitchFamily="34" charset="0"/>
              </a:rPr>
              <a:t>Mechanical Energy</a:t>
            </a:r>
            <a:endParaRPr lang="en-US" sz="6600" b="1" dirty="0"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6095616" cy="3599317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Energy of motion or position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Not 100% efficient much lost to heat</a:t>
            </a:r>
          </a:p>
          <a:p>
            <a:pPr algn="ctr"/>
            <a:endParaRPr lang="en-US" altLang="en-US" sz="28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altLang="en-US" sz="2800" b="1" dirty="0" smtClean="0">
                <a:latin typeface="Century Gothic" panose="020B0502020202020204" pitchFamily="34" charset="0"/>
              </a:rPr>
              <a:t>Sound</a:t>
            </a:r>
            <a:r>
              <a:rPr lang="en-US" altLang="en-US" sz="2800" b="1" dirty="0">
                <a:latin typeface="Century Gothic" panose="020B0502020202020204" pitchFamily="34" charset="0"/>
              </a:rPr>
              <a:t>, wind, waterfall, compressed spring, moving machine parts</a:t>
            </a:r>
          </a:p>
        </p:txBody>
      </p:sp>
      <p:pic>
        <p:nvPicPr>
          <p:cNvPr id="4098" name="Picture 2" descr="http://www.clker.com/cliparts/0/n/4/Z/d/3/roller-coaster-hi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599" y="2441874"/>
            <a:ext cx="5228401" cy="349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79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latin typeface="Century Gothic" panose="020B0502020202020204" pitchFamily="34" charset="0"/>
              </a:rPr>
              <a:t>Heat / Thermal Energy</a:t>
            </a:r>
            <a:endParaRPr lang="en-US" sz="6600" b="1" dirty="0"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7174140" cy="359931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The internal motion of an objects atoms and molecules.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Measured by temperature.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The faster particles move, the more thermal energy they have.</a:t>
            </a:r>
          </a:p>
          <a:p>
            <a:pPr algn="ctr"/>
            <a:endParaRPr lang="en-US" altLang="en-US" sz="40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altLang="en-US" sz="4000" b="1" dirty="0" smtClean="0">
                <a:latin typeface="Century Gothic" panose="020B0502020202020204" pitchFamily="34" charset="0"/>
              </a:rPr>
              <a:t>Fire</a:t>
            </a:r>
            <a:endParaRPr lang="en-US" altLang="en-US" sz="3200" b="1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pic>
        <p:nvPicPr>
          <p:cNvPr id="9218" name="Picture 2" descr="http://images.clipartpanda.com/fire-clip-art-red_yellow_fire_logo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798" y="1143647"/>
            <a:ext cx="3880332" cy="564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62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latin typeface="Century Gothic" panose="020B0502020202020204" pitchFamily="34" charset="0"/>
              </a:rPr>
              <a:t>Chemical Energy</a:t>
            </a:r>
            <a:endParaRPr lang="en-US" sz="6600" b="1" dirty="0"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80321" y="2336872"/>
            <a:ext cx="7408601" cy="359931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Energy stored by chemical bonds in an object.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When bonds are broken, energy is released.</a:t>
            </a:r>
          </a:p>
          <a:p>
            <a:pPr algn="ctr"/>
            <a:endParaRPr lang="en-US" altLang="en-US" sz="32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altLang="en-US" sz="3200" b="1" dirty="0" smtClean="0">
                <a:latin typeface="Century Gothic" panose="020B0502020202020204" pitchFamily="34" charset="0"/>
              </a:rPr>
              <a:t>gasoline</a:t>
            </a:r>
            <a:r>
              <a:rPr lang="en-US" altLang="en-US" sz="3200" b="1" dirty="0">
                <a:latin typeface="Century Gothic" panose="020B0502020202020204" pitchFamily="34" charset="0"/>
              </a:rPr>
              <a:t>, food, coal, wood</a:t>
            </a:r>
          </a:p>
          <a:p>
            <a:endParaRPr lang="en-US" dirty="0"/>
          </a:p>
        </p:txBody>
      </p:sp>
      <p:pic>
        <p:nvPicPr>
          <p:cNvPr id="10244" name="Picture 4" descr="http://www.culinaryschools.org/clipart/eating/man-eating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957" y="1031846"/>
            <a:ext cx="3846043" cy="548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23023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1970</TotalTime>
  <Words>651</Words>
  <Application>Microsoft Office PowerPoint</Application>
  <PresentationFormat>Widescreen</PresentationFormat>
  <Paragraphs>143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Dotum</vt:lpstr>
      <vt:lpstr>Arial</vt:lpstr>
      <vt:lpstr>Century Gothic</vt:lpstr>
      <vt:lpstr>Informal Roman</vt:lpstr>
      <vt:lpstr>Jokerman</vt:lpstr>
      <vt:lpstr>Trebuchet MS</vt:lpstr>
      <vt:lpstr>Wingdings</vt:lpstr>
      <vt:lpstr>Berlin</vt:lpstr>
      <vt:lpstr>BELL RINGER</vt:lpstr>
      <vt:lpstr>HEAT    ENERGY</vt:lpstr>
      <vt:lpstr>What is ENERGY ?</vt:lpstr>
      <vt:lpstr>Law of Conservation of ENERGY </vt:lpstr>
      <vt:lpstr>Types of ENERGY </vt:lpstr>
      <vt:lpstr>FORMS OF ENERGY </vt:lpstr>
      <vt:lpstr>Mechanical Energy</vt:lpstr>
      <vt:lpstr>Heat / Thermal Energy</vt:lpstr>
      <vt:lpstr>Chemical Energy</vt:lpstr>
      <vt:lpstr>Electrical Energy</vt:lpstr>
      <vt:lpstr>Electromagnetic (Radiant)  Energy</vt:lpstr>
      <vt:lpstr>Nuclear Energy</vt:lpstr>
      <vt:lpstr>Try the Following</vt:lpstr>
      <vt:lpstr>Try the Following</vt:lpstr>
      <vt:lpstr>Try the Following</vt:lpstr>
      <vt:lpstr>Try the Following</vt:lpstr>
      <vt:lpstr>What is HEAT TRANSFER?</vt:lpstr>
      <vt:lpstr>CONDUCTION</vt:lpstr>
      <vt:lpstr>CONVECTION</vt:lpstr>
      <vt:lpstr>RADIATION</vt:lpstr>
      <vt:lpstr>PowerPoint Presentation</vt:lpstr>
      <vt:lpstr>SPECIFIC HEAT</vt:lpstr>
      <vt:lpstr>SPECIFIC HEAT</vt:lpstr>
    </vt:vector>
  </TitlesOfParts>
  <Company>Fulton County School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HEAT &amp; ENERGY</dc:title>
  <dc:creator>Lane, Taylor D</dc:creator>
  <cp:lastModifiedBy>Lane, Taylor D</cp:lastModifiedBy>
  <cp:revision>37</cp:revision>
  <dcterms:created xsi:type="dcterms:W3CDTF">2016-03-15T18:42:18Z</dcterms:created>
  <dcterms:modified xsi:type="dcterms:W3CDTF">2016-03-17T20:21:03Z</dcterms:modified>
</cp:coreProperties>
</file>